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Nunito"/>
      <p:regular r:id="rId25"/>
      <p:bold r:id="rId26"/>
      <p:italic r:id="rId27"/>
      <p:boldItalic r:id="rId28"/>
    </p:embeddedFont>
    <p:embeddedFont>
      <p:font typeface="Old Standard TT"/>
      <p:regular r:id="rId29"/>
      <p:bold r:id="rId30"/>
      <p: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ldStandardT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ldStandardTT-italic.fntdata"/><Relationship Id="rId30" Type="http://schemas.openxmlformats.org/officeDocument/2006/relationships/font" Target="fonts/OldStandardTT-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77cb4f62b4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77cb4f62b4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77cb4f62b4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77cb4f62b4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77cb4f62b4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77cb4f62b4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77cb4f62b4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77cb4f62b4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77cb4f62b4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77cb4f62b4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77cb4f62b4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77cb4f62b4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77cb4f62b4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77cb4f62b4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3ed88439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3ed88439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3ed88439a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3ed88439a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3ed88439a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3ed88439a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77cb4f62b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77cb4f62b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77cb4f62b4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77cb4f62b4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77cb4f62b4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77cb4f62b4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77cb4f62b4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77cb4f62b4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77cb4f62b4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77cb4f62b4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77cb4f62b4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77cb4f62b4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77cb4f62b4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77cb4f62b4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lot of information about shorter runtimes below 10000 seconds. There’s not a lot of trials </a:t>
            </a:r>
            <a:r>
              <a:rPr lang="en"/>
              <a:t>with</a:t>
            </a:r>
            <a:r>
              <a:rPr lang="en"/>
              <a:t> wind speed above 10, canopy moisture below 0.8 etc. Those predictions would </a:t>
            </a:r>
            <a:r>
              <a:rPr lang="en"/>
              <a:t>likely be less accurate.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3ed88439a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3ed88439a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Nunito"/>
                <a:ea typeface="Nunito"/>
                <a:cs typeface="Nunito"/>
                <a:sym typeface="Nunito"/>
              </a:rPr>
              <a:t>BP3D Runtime EDA and Prediction</a:t>
            </a:r>
            <a:endParaRPr>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2"/>
          <p:cNvPicPr preferRelativeResize="0"/>
          <p:nvPr/>
        </p:nvPicPr>
        <p:blipFill rotWithShape="1">
          <a:blip r:embed="rId3">
            <a:alphaModFix/>
          </a:blip>
          <a:srcRect b="1293" l="0" r="0" t="0"/>
          <a:stretch/>
        </p:blipFill>
        <p:spPr>
          <a:xfrm>
            <a:off x="0" y="523600"/>
            <a:ext cx="3997301" cy="4230651"/>
          </a:xfrm>
          <a:prstGeom prst="rect">
            <a:avLst/>
          </a:prstGeom>
          <a:noFill/>
          <a:ln>
            <a:noFill/>
          </a:ln>
        </p:spPr>
      </p:pic>
      <p:pic>
        <p:nvPicPr>
          <p:cNvPr id="130" name="Google Shape;130;p22"/>
          <p:cNvPicPr preferRelativeResize="0"/>
          <p:nvPr/>
        </p:nvPicPr>
        <p:blipFill>
          <a:blip r:embed="rId4">
            <a:alphaModFix/>
          </a:blip>
          <a:stretch>
            <a:fillRect/>
          </a:stretch>
        </p:blipFill>
        <p:spPr>
          <a:xfrm>
            <a:off x="3921100" y="2368375"/>
            <a:ext cx="4729024" cy="2584875"/>
          </a:xfrm>
          <a:prstGeom prst="rect">
            <a:avLst/>
          </a:prstGeom>
          <a:noFill/>
          <a:ln>
            <a:noFill/>
          </a:ln>
        </p:spPr>
      </p:pic>
      <p:sp>
        <p:nvSpPr>
          <p:cNvPr id="131" name="Google Shape;131;p22"/>
          <p:cNvSpPr/>
          <p:nvPr/>
        </p:nvSpPr>
        <p:spPr>
          <a:xfrm>
            <a:off x="64350" y="84825"/>
            <a:ext cx="1132800" cy="400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Georgia"/>
                <a:ea typeface="Georgia"/>
                <a:cs typeface="Georgia"/>
                <a:sym typeface="Georgia"/>
              </a:rPr>
              <a:t>Pattern</a:t>
            </a:r>
            <a:endParaRPr b="1" sz="1600">
              <a:solidFill>
                <a:schemeClr val="lt1"/>
              </a:solidFill>
              <a:latin typeface="Georgia"/>
              <a:ea typeface="Georgia"/>
              <a:cs typeface="Georgia"/>
              <a:sym typeface="Georgia"/>
            </a:endParaRPr>
          </a:p>
        </p:txBody>
      </p:sp>
      <p:pic>
        <p:nvPicPr>
          <p:cNvPr id="132" name="Google Shape;132;p22"/>
          <p:cNvPicPr preferRelativeResize="0"/>
          <p:nvPr/>
        </p:nvPicPr>
        <p:blipFill rotWithShape="1">
          <a:blip r:embed="rId5">
            <a:alphaModFix/>
          </a:blip>
          <a:srcRect b="0" l="0" r="37570" t="0"/>
          <a:stretch/>
        </p:blipFill>
        <p:spPr>
          <a:xfrm>
            <a:off x="6127908" y="-1337"/>
            <a:ext cx="3057216" cy="2368375"/>
          </a:xfrm>
          <a:prstGeom prst="rect">
            <a:avLst/>
          </a:prstGeom>
          <a:noFill/>
          <a:ln>
            <a:noFill/>
          </a:ln>
        </p:spPr>
      </p:pic>
      <p:sp>
        <p:nvSpPr>
          <p:cNvPr id="133" name="Google Shape;133;p22"/>
          <p:cNvSpPr/>
          <p:nvPr/>
        </p:nvSpPr>
        <p:spPr>
          <a:xfrm>
            <a:off x="3921100" y="1952250"/>
            <a:ext cx="2206800" cy="400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Georgia"/>
                <a:ea typeface="Georgia"/>
                <a:cs typeface="Georgia"/>
                <a:sym typeface="Georgia"/>
              </a:rPr>
              <a:t>Fuel Removal Area</a:t>
            </a:r>
            <a:endParaRPr b="1" sz="1600">
              <a:solidFill>
                <a:schemeClr val="lt1"/>
              </a:solidFill>
              <a:latin typeface="Georgia"/>
              <a:ea typeface="Georgia"/>
              <a:cs typeface="Georgia"/>
              <a:sym typeface="Georgia"/>
            </a:endParaRPr>
          </a:p>
        </p:txBody>
      </p:sp>
      <p:sp>
        <p:nvSpPr>
          <p:cNvPr id="134" name="Google Shape;134;p22"/>
          <p:cNvSpPr/>
          <p:nvPr/>
        </p:nvSpPr>
        <p:spPr>
          <a:xfrm>
            <a:off x="7323950" y="982750"/>
            <a:ext cx="1820100" cy="4002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Georgia"/>
                <a:ea typeface="Georgia"/>
                <a:cs typeface="Georgia"/>
                <a:sym typeface="Georgia"/>
              </a:rPr>
              <a:t>Ignition Params</a:t>
            </a:r>
            <a:endParaRPr b="1">
              <a:solidFill>
                <a:schemeClr val="lt1"/>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Ignition and Fuel Data Assessment</a:t>
            </a:r>
            <a:endParaRPr/>
          </a:p>
        </p:txBody>
      </p:sp>
      <p:sp>
        <p:nvSpPr>
          <p:cNvPr id="140" name="Google Shape;140;p2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Lots of true/false values, not very helpful for ML features.</a:t>
            </a:r>
            <a:endParaRPr/>
          </a:p>
          <a:p>
            <a:pPr indent="-342900" lvl="0" marL="457200" rtl="0" algn="l">
              <a:spcBef>
                <a:spcPts val="0"/>
              </a:spcBef>
              <a:spcAft>
                <a:spcPts val="0"/>
              </a:spcAft>
              <a:buSzPts val="1800"/>
              <a:buChar char="●"/>
            </a:pPr>
            <a:r>
              <a:rPr lang="en"/>
              <a:t>Hard to understand without </a:t>
            </a:r>
            <a:r>
              <a:rPr lang="en"/>
              <a:t>documentation</a:t>
            </a:r>
            <a:r>
              <a:rPr lang="en"/>
              <a:t> what all these numbers mean</a:t>
            </a:r>
            <a:endParaRPr/>
          </a:p>
          <a:p>
            <a:pPr indent="-342900" lvl="0" marL="457200" rtl="0" algn="l">
              <a:spcBef>
                <a:spcPts val="0"/>
              </a:spcBef>
              <a:spcAft>
                <a:spcPts val="0"/>
              </a:spcAft>
              <a:buSzPts val="1800"/>
              <a:buChar char="●"/>
            </a:pPr>
            <a:r>
              <a:rPr lang="en"/>
              <a:t>Not sure how relevant </a:t>
            </a:r>
            <a:r>
              <a:rPr lang="en"/>
              <a:t>information like fuel direction</a:t>
            </a:r>
            <a:r>
              <a:rPr lang="en"/>
              <a:t> or coordinates are to the final runtime, maybe more EDA can reveal it</a:t>
            </a:r>
            <a:endParaRPr/>
          </a:p>
          <a:p>
            <a:pPr indent="-342900" lvl="0" marL="457200" rtl="0" algn="l">
              <a:spcBef>
                <a:spcPts val="0"/>
              </a:spcBef>
              <a:spcAft>
                <a:spcPts val="0"/>
              </a:spcAft>
              <a:buSzPts val="1800"/>
              <a:buChar char="●"/>
            </a:pPr>
            <a:r>
              <a:rPr lang="en"/>
              <a:t>For now, not deemed a priority to look into, possible it could help though, but I’d like to understand a bit more what these inputs mean in the simulation.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Regression</a:t>
            </a:r>
            <a:endParaRPr/>
          </a:p>
        </p:txBody>
      </p:sp>
      <p:sp>
        <p:nvSpPr>
          <p:cNvPr id="146" name="Google Shape;146;p2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Didn’t get very good results with regression, the typical error was about 6000 seconds which is about 1.5 hours. Best </a:t>
            </a:r>
            <a:r>
              <a:rPr lang="en"/>
              <a:t>model</a:t>
            </a:r>
            <a:r>
              <a:rPr lang="en"/>
              <a:t> was a decision tree</a:t>
            </a:r>
            <a:endParaRPr/>
          </a:p>
        </p:txBody>
      </p:sp>
      <p:pic>
        <p:nvPicPr>
          <p:cNvPr id="147" name="Google Shape;147;p24"/>
          <p:cNvPicPr preferRelativeResize="0"/>
          <p:nvPr/>
        </p:nvPicPr>
        <p:blipFill>
          <a:blip r:embed="rId3">
            <a:alphaModFix/>
          </a:blip>
          <a:stretch>
            <a:fillRect/>
          </a:stretch>
        </p:blipFill>
        <p:spPr>
          <a:xfrm>
            <a:off x="4717250" y="2010275"/>
            <a:ext cx="4022574" cy="2824851"/>
          </a:xfrm>
          <a:prstGeom prst="rect">
            <a:avLst/>
          </a:prstGeom>
          <a:noFill/>
          <a:ln>
            <a:noFill/>
          </a:ln>
        </p:spPr>
      </p:pic>
      <p:pic>
        <p:nvPicPr>
          <p:cNvPr id="148" name="Google Shape;148;p24"/>
          <p:cNvPicPr preferRelativeResize="0"/>
          <p:nvPr/>
        </p:nvPicPr>
        <p:blipFill>
          <a:blip r:embed="rId4">
            <a:alphaModFix/>
          </a:blip>
          <a:stretch>
            <a:fillRect/>
          </a:stretch>
        </p:blipFill>
        <p:spPr>
          <a:xfrm>
            <a:off x="311700" y="1922450"/>
            <a:ext cx="4209025" cy="2760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Classification</a:t>
            </a:r>
            <a:endParaRPr/>
          </a:p>
        </p:txBody>
      </p:sp>
      <p:sp>
        <p:nvSpPr>
          <p:cNvPr id="154" name="Google Shape;154;p2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To start, I removed any large outliers, which was 125 data points. Then I split the data into equally sized buckets, and saw which models would do best. I changed hyperparameters to be optimal but for the most part used out of the box models from sklearn</a:t>
            </a:r>
            <a:endParaRPr/>
          </a:p>
        </p:txBody>
      </p:sp>
      <p:pic>
        <p:nvPicPr>
          <p:cNvPr id="155" name="Google Shape;155;p25"/>
          <p:cNvPicPr preferRelativeResize="0"/>
          <p:nvPr/>
        </p:nvPicPr>
        <p:blipFill>
          <a:blip r:embed="rId3">
            <a:alphaModFix/>
          </a:blip>
          <a:stretch>
            <a:fillRect/>
          </a:stretch>
        </p:blipFill>
        <p:spPr>
          <a:xfrm>
            <a:off x="1221321" y="2278825"/>
            <a:ext cx="3529349" cy="2609825"/>
          </a:xfrm>
          <a:prstGeom prst="rect">
            <a:avLst/>
          </a:prstGeom>
          <a:noFill/>
          <a:ln>
            <a:noFill/>
          </a:ln>
        </p:spPr>
      </p:pic>
      <p:pic>
        <p:nvPicPr>
          <p:cNvPr id="156" name="Google Shape;156;p25"/>
          <p:cNvPicPr preferRelativeResize="0"/>
          <p:nvPr/>
        </p:nvPicPr>
        <p:blipFill>
          <a:blip r:embed="rId4">
            <a:alphaModFix/>
          </a:blip>
          <a:stretch>
            <a:fillRect/>
          </a:stretch>
        </p:blipFill>
        <p:spPr>
          <a:xfrm>
            <a:off x="4866500" y="2278825"/>
            <a:ext cx="3517604" cy="2609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6"/>
          <p:cNvPicPr preferRelativeResize="0"/>
          <p:nvPr/>
        </p:nvPicPr>
        <p:blipFill>
          <a:blip r:embed="rId3">
            <a:alphaModFix/>
          </a:blip>
          <a:stretch>
            <a:fillRect/>
          </a:stretch>
        </p:blipFill>
        <p:spPr>
          <a:xfrm>
            <a:off x="483225" y="257035"/>
            <a:ext cx="3667876" cy="4757777"/>
          </a:xfrm>
          <a:prstGeom prst="rect">
            <a:avLst/>
          </a:prstGeom>
          <a:noFill/>
          <a:ln>
            <a:noFill/>
          </a:ln>
        </p:spPr>
      </p:pic>
      <p:sp>
        <p:nvSpPr>
          <p:cNvPr id="162" name="Google Shape;162;p26"/>
          <p:cNvSpPr/>
          <p:nvPr/>
        </p:nvSpPr>
        <p:spPr>
          <a:xfrm>
            <a:off x="554250" y="128688"/>
            <a:ext cx="1274400" cy="309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lt1"/>
                </a:solidFill>
                <a:latin typeface="Nunito"/>
                <a:ea typeface="Nunito"/>
                <a:cs typeface="Nunito"/>
                <a:sym typeface="Nunito"/>
              </a:rPr>
              <a:t>4 Categories</a:t>
            </a:r>
            <a:endParaRPr b="1" sz="600">
              <a:solidFill>
                <a:schemeClr val="lt1"/>
              </a:solidFill>
              <a:latin typeface="Nunito"/>
              <a:ea typeface="Nunito"/>
              <a:cs typeface="Nunito"/>
              <a:sym typeface="Nunito"/>
            </a:endParaRPr>
          </a:p>
        </p:txBody>
      </p:sp>
      <p:pic>
        <p:nvPicPr>
          <p:cNvPr id="163" name="Google Shape;163;p26"/>
          <p:cNvPicPr preferRelativeResize="0"/>
          <p:nvPr/>
        </p:nvPicPr>
        <p:blipFill>
          <a:blip r:embed="rId4">
            <a:alphaModFix/>
          </a:blip>
          <a:stretch>
            <a:fillRect/>
          </a:stretch>
        </p:blipFill>
        <p:spPr>
          <a:xfrm>
            <a:off x="4992900" y="281087"/>
            <a:ext cx="3667875" cy="4733725"/>
          </a:xfrm>
          <a:prstGeom prst="rect">
            <a:avLst/>
          </a:prstGeom>
          <a:noFill/>
          <a:ln>
            <a:noFill/>
          </a:ln>
        </p:spPr>
      </p:pic>
      <p:sp>
        <p:nvSpPr>
          <p:cNvPr id="164" name="Google Shape;164;p26"/>
          <p:cNvSpPr/>
          <p:nvPr/>
        </p:nvSpPr>
        <p:spPr>
          <a:xfrm>
            <a:off x="4992900" y="128688"/>
            <a:ext cx="1274400" cy="309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lt1"/>
                </a:solidFill>
                <a:latin typeface="Nunito"/>
                <a:ea typeface="Nunito"/>
                <a:cs typeface="Nunito"/>
                <a:sym typeface="Nunito"/>
              </a:rPr>
              <a:t>5</a:t>
            </a:r>
            <a:r>
              <a:rPr b="1" lang="en" sz="1100">
                <a:solidFill>
                  <a:schemeClr val="lt1"/>
                </a:solidFill>
                <a:latin typeface="Nunito"/>
                <a:ea typeface="Nunito"/>
                <a:cs typeface="Nunito"/>
                <a:sym typeface="Nunito"/>
              </a:rPr>
              <a:t> Categories</a:t>
            </a:r>
            <a:endParaRPr b="1" sz="600">
              <a:solidFill>
                <a:schemeClr val="lt1"/>
              </a:solidFill>
              <a:latin typeface="Nunito"/>
              <a:ea typeface="Nunito"/>
              <a:cs typeface="Nunito"/>
              <a:sym typeface="Nunito"/>
            </a:endParaRPr>
          </a:p>
        </p:txBody>
      </p:sp>
      <p:sp>
        <p:nvSpPr>
          <p:cNvPr id="165" name="Google Shape;165;p26"/>
          <p:cNvSpPr/>
          <p:nvPr/>
        </p:nvSpPr>
        <p:spPr>
          <a:xfrm>
            <a:off x="801450" y="733675"/>
            <a:ext cx="1734300" cy="489000"/>
          </a:xfrm>
          <a:prstGeom prst="rect">
            <a:avLst/>
          </a:prstGeom>
          <a:solidFill>
            <a:srgbClr val="26A69A">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p:nvPr/>
        </p:nvSpPr>
        <p:spPr>
          <a:xfrm>
            <a:off x="5285525" y="733675"/>
            <a:ext cx="1676100" cy="489000"/>
          </a:xfrm>
          <a:prstGeom prst="rect">
            <a:avLst/>
          </a:prstGeom>
          <a:solidFill>
            <a:srgbClr val="26A69A">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Findings</a:t>
            </a:r>
            <a:endParaRPr/>
          </a:p>
        </p:txBody>
      </p:sp>
      <p:sp>
        <p:nvSpPr>
          <p:cNvPr id="172" name="Google Shape;172;p2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Custom neural nets seem to do well as expected, but really the best model seems to be the Random Forest model with 110 estimators which tends to match or outperform the tensorflow model. I used lots of hyperparameter testing to find the best number of estimators. Hopefully some improvement could help the tensorflow </a:t>
            </a:r>
            <a:r>
              <a:rPr lang="en" sz="1600"/>
              <a:t>model</a:t>
            </a:r>
            <a:r>
              <a:rPr lang="en" sz="1600"/>
              <a:t> which is </a:t>
            </a:r>
            <a:r>
              <a:rPr lang="en" sz="1600"/>
              <a:t>definitely</a:t>
            </a:r>
            <a:r>
              <a:rPr lang="en" sz="1600"/>
              <a:t> overfitting, but it’s still not far and above the other models.</a:t>
            </a:r>
            <a:endParaRPr sz="1600"/>
          </a:p>
        </p:txBody>
      </p:sp>
      <p:pic>
        <p:nvPicPr>
          <p:cNvPr id="173" name="Google Shape;173;p27"/>
          <p:cNvPicPr preferRelativeResize="0"/>
          <p:nvPr/>
        </p:nvPicPr>
        <p:blipFill>
          <a:blip r:embed="rId3">
            <a:alphaModFix/>
          </a:blip>
          <a:stretch>
            <a:fillRect/>
          </a:stretch>
        </p:blipFill>
        <p:spPr>
          <a:xfrm>
            <a:off x="311700" y="2912850"/>
            <a:ext cx="4415040" cy="613200"/>
          </a:xfrm>
          <a:prstGeom prst="rect">
            <a:avLst/>
          </a:prstGeom>
          <a:noFill/>
          <a:ln>
            <a:noFill/>
          </a:ln>
        </p:spPr>
      </p:pic>
      <p:pic>
        <p:nvPicPr>
          <p:cNvPr id="174" name="Google Shape;174;p27"/>
          <p:cNvPicPr preferRelativeResize="0"/>
          <p:nvPr/>
        </p:nvPicPr>
        <p:blipFill>
          <a:blip r:embed="rId4">
            <a:alphaModFix/>
          </a:blip>
          <a:stretch>
            <a:fillRect/>
          </a:stretch>
        </p:blipFill>
        <p:spPr>
          <a:xfrm>
            <a:off x="5062675" y="2424625"/>
            <a:ext cx="3175450" cy="25206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Principal Component Analysis</a:t>
            </a:r>
            <a:endParaRPr/>
          </a:p>
        </p:txBody>
      </p:sp>
      <p:sp>
        <p:nvSpPr>
          <p:cNvPr id="180" name="Google Shape;180;p28"/>
          <p:cNvSpPr txBox="1"/>
          <p:nvPr>
            <p:ph idx="1" type="body"/>
          </p:nvPr>
        </p:nvSpPr>
        <p:spPr>
          <a:xfrm>
            <a:off x="311700" y="1171600"/>
            <a:ext cx="8520600" cy="238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PCA is a process that reduces a dataset from the </a:t>
            </a:r>
            <a:r>
              <a:rPr lang="en" sz="1600"/>
              <a:t>amount</a:t>
            </a:r>
            <a:r>
              <a:rPr lang="en" sz="1600"/>
              <a:t> of columns it has to just n features you can decide, by condensing data using a mathematical formula.</a:t>
            </a:r>
            <a:endParaRPr sz="1600"/>
          </a:p>
          <a:p>
            <a:pPr indent="0" lvl="0" marL="0" rtl="0" algn="l">
              <a:spcBef>
                <a:spcPts val="1200"/>
              </a:spcBef>
              <a:spcAft>
                <a:spcPts val="1200"/>
              </a:spcAft>
              <a:buNone/>
            </a:pPr>
            <a:r>
              <a:rPr lang="en" sz="1600"/>
              <a:t>Does it help to do PCA to reduce the number of features in the training data? This reduces dimensionality, supposedly making it easier for models to pick up on patterns. Lets test with reducing the number of features, which is 9 before doing PCA</a:t>
            </a:r>
            <a:endParaRPr sz="1600"/>
          </a:p>
        </p:txBody>
      </p:sp>
      <p:pic>
        <p:nvPicPr>
          <p:cNvPr id="181" name="Google Shape;181;p28"/>
          <p:cNvPicPr preferRelativeResize="0"/>
          <p:nvPr/>
        </p:nvPicPr>
        <p:blipFill>
          <a:blip r:embed="rId3">
            <a:alphaModFix/>
          </a:blip>
          <a:stretch>
            <a:fillRect/>
          </a:stretch>
        </p:blipFill>
        <p:spPr>
          <a:xfrm>
            <a:off x="3080213" y="2860875"/>
            <a:ext cx="2983575" cy="21811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9"/>
          <p:cNvPicPr preferRelativeResize="0"/>
          <p:nvPr/>
        </p:nvPicPr>
        <p:blipFill rotWithShape="1">
          <a:blip r:embed="rId3">
            <a:alphaModFix/>
          </a:blip>
          <a:srcRect b="0" l="229" r="0" t="0"/>
          <a:stretch/>
        </p:blipFill>
        <p:spPr>
          <a:xfrm>
            <a:off x="5970453" y="1265825"/>
            <a:ext cx="2762826" cy="3754800"/>
          </a:xfrm>
          <a:prstGeom prst="rect">
            <a:avLst/>
          </a:prstGeom>
          <a:noFill/>
          <a:ln>
            <a:noFill/>
          </a:ln>
        </p:spPr>
      </p:pic>
      <p:sp>
        <p:nvSpPr>
          <p:cNvPr id="187" name="Google Shape;187;p29"/>
          <p:cNvSpPr txBox="1"/>
          <p:nvPr>
            <p:ph type="title"/>
          </p:nvPr>
        </p:nvSpPr>
        <p:spPr>
          <a:xfrm>
            <a:off x="311700" y="2926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Principal Component Analysis (5 categories)</a:t>
            </a:r>
            <a:endParaRPr/>
          </a:p>
        </p:txBody>
      </p:sp>
      <p:sp>
        <p:nvSpPr>
          <p:cNvPr id="188" name="Google Shape;188;p29"/>
          <p:cNvSpPr/>
          <p:nvPr/>
        </p:nvSpPr>
        <p:spPr>
          <a:xfrm>
            <a:off x="2251375" y="1910475"/>
            <a:ext cx="695100" cy="489000"/>
          </a:xfrm>
          <a:prstGeom prst="rect">
            <a:avLst/>
          </a:prstGeom>
          <a:solidFill>
            <a:srgbClr val="26A69A">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29"/>
          <p:cNvPicPr preferRelativeResize="0"/>
          <p:nvPr/>
        </p:nvPicPr>
        <p:blipFill rotWithShape="1">
          <a:blip r:embed="rId4">
            <a:alphaModFix/>
          </a:blip>
          <a:srcRect b="616" l="169" r="229" t="0"/>
          <a:stretch/>
        </p:blipFill>
        <p:spPr>
          <a:xfrm>
            <a:off x="3212781" y="1258225"/>
            <a:ext cx="2758050" cy="3754799"/>
          </a:xfrm>
          <a:prstGeom prst="rect">
            <a:avLst/>
          </a:prstGeom>
          <a:noFill/>
          <a:ln>
            <a:noFill/>
          </a:ln>
        </p:spPr>
      </p:pic>
      <p:pic>
        <p:nvPicPr>
          <p:cNvPr id="190" name="Google Shape;190;p29"/>
          <p:cNvPicPr preferRelativeResize="0"/>
          <p:nvPr/>
        </p:nvPicPr>
        <p:blipFill rotWithShape="1">
          <a:blip r:embed="rId5">
            <a:alphaModFix/>
          </a:blip>
          <a:srcRect b="0" l="0" r="209" t="0"/>
          <a:stretch/>
        </p:blipFill>
        <p:spPr>
          <a:xfrm>
            <a:off x="410725" y="1257975"/>
            <a:ext cx="2803449" cy="3778125"/>
          </a:xfrm>
          <a:prstGeom prst="rect">
            <a:avLst/>
          </a:prstGeom>
          <a:noFill/>
          <a:ln>
            <a:noFill/>
          </a:ln>
        </p:spPr>
      </p:pic>
      <p:sp>
        <p:nvSpPr>
          <p:cNvPr id="191" name="Google Shape;191;p29"/>
          <p:cNvSpPr/>
          <p:nvPr/>
        </p:nvSpPr>
        <p:spPr>
          <a:xfrm>
            <a:off x="3276700" y="1616475"/>
            <a:ext cx="1432200" cy="412500"/>
          </a:xfrm>
          <a:prstGeom prst="rect">
            <a:avLst/>
          </a:prstGeom>
          <a:solidFill>
            <a:srgbClr val="26A69A">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9"/>
          <p:cNvSpPr/>
          <p:nvPr/>
        </p:nvSpPr>
        <p:spPr>
          <a:xfrm>
            <a:off x="3299465" y="1143173"/>
            <a:ext cx="830400" cy="267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chemeClr val="lt1"/>
                </a:solidFill>
                <a:latin typeface="Nunito"/>
                <a:ea typeface="Nunito"/>
                <a:cs typeface="Nunito"/>
                <a:sym typeface="Nunito"/>
              </a:rPr>
              <a:t>5 components</a:t>
            </a:r>
            <a:endParaRPr b="1" sz="200">
              <a:solidFill>
                <a:schemeClr val="lt1"/>
              </a:solidFill>
              <a:latin typeface="Nunito"/>
              <a:ea typeface="Nunito"/>
              <a:cs typeface="Nunito"/>
              <a:sym typeface="Nunito"/>
            </a:endParaRPr>
          </a:p>
        </p:txBody>
      </p:sp>
      <p:sp>
        <p:nvSpPr>
          <p:cNvPr id="193" name="Google Shape;193;p29"/>
          <p:cNvSpPr/>
          <p:nvPr/>
        </p:nvSpPr>
        <p:spPr>
          <a:xfrm>
            <a:off x="534275" y="1143173"/>
            <a:ext cx="830400" cy="267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chemeClr val="lt1"/>
                </a:solidFill>
                <a:latin typeface="Nunito"/>
                <a:ea typeface="Nunito"/>
                <a:cs typeface="Nunito"/>
                <a:sym typeface="Nunito"/>
              </a:rPr>
              <a:t>3</a:t>
            </a:r>
            <a:r>
              <a:rPr b="1" lang="en" sz="700">
                <a:solidFill>
                  <a:schemeClr val="lt1"/>
                </a:solidFill>
                <a:latin typeface="Nunito"/>
                <a:ea typeface="Nunito"/>
                <a:cs typeface="Nunito"/>
                <a:sym typeface="Nunito"/>
              </a:rPr>
              <a:t> components</a:t>
            </a:r>
            <a:endParaRPr b="1" sz="200">
              <a:solidFill>
                <a:schemeClr val="lt1"/>
              </a:solidFill>
              <a:latin typeface="Nunito"/>
              <a:ea typeface="Nunito"/>
              <a:cs typeface="Nunito"/>
              <a:sym typeface="Nunito"/>
            </a:endParaRPr>
          </a:p>
        </p:txBody>
      </p:sp>
      <p:sp>
        <p:nvSpPr>
          <p:cNvPr id="194" name="Google Shape;194;p29"/>
          <p:cNvSpPr/>
          <p:nvPr/>
        </p:nvSpPr>
        <p:spPr>
          <a:xfrm>
            <a:off x="515740" y="1616475"/>
            <a:ext cx="1406400" cy="412500"/>
          </a:xfrm>
          <a:prstGeom prst="rect">
            <a:avLst/>
          </a:prstGeom>
          <a:solidFill>
            <a:srgbClr val="26A69A">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9"/>
          <p:cNvSpPr/>
          <p:nvPr/>
        </p:nvSpPr>
        <p:spPr>
          <a:xfrm>
            <a:off x="1024605" y="3060114"/>
            <a:ext cx="355500" cy="143400"/>
          </a:xfrm>
          <a:prstGeom prst="rect">
            <a:avLst/>
          </a:prstGeom>
          <a:solidFill>
            <a:srgbClr val="E06666">
              <a:alpha val="52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9"/>
          <p:cNvSpPr/>
          <p:nvPr/>
        </p:nvSpPr>
        <p:spPr>
          <a:xfrm>
            <a:off x="3796521" y="3870739"/>
            <a:ext cx="355500" cy="143400"/>
          </a:xfrm>
          <a:prstGeom prst="rect">
            <a:avLst/>
          </a:prstGeom>
          <a:solidFill>
            <a:srgbClr val="E06666">
              <a:alpha val="52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9"/>
          <p:cNvSpPr/>
          <p:nvPr/>
        </p:nvSpPr>
        <p:spPr>
          <a:xfrm>
            <a:off x="6100901" y="1143173"/>
            <a:ext cx="830400" cy="267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chemeClr val="lt1"/>
                </a:solidFill>
                <a:latin typeface="Nunito"/>
                <a:ea typeface="Nunito"/>
                <a:cs typeface="Nunito"/>
                <a:sym typeface="Nunito"/>
              </a:rPr>
              <a:t>7</a:t>
            </a:r>
            <a:r>
              <a:rPr b="1" lang="en" sz="700">
                <a:solidFill>
                  <a:schemeClr val="lt1"/>
                </a:solidFill>
                <a:latin typeface="Nunito"/>
                <a:ea typeface="Nunito"/>
                <a:cs typeface="Nunito"/>
                <a:sym typeface="Nunito"/>
              </a:rPr>
              <a:t> components</a:t>
            </a:r>
            <a:endParaRPr b="1" sz="200">
              <a:solidFill>
                <a:schemeClr val="lt1"/>
              </a:solidFill>
              <a:latin typeface="Nunito"/>
              <a:ea typeface="Nunito"/>
              <a:cs typeface="Nunito"/>
              <a:sym typeface="Nunito"/>
            </a:endParaRPr>
          </a:p>
        </p:txBody>
      </p:sp>
      <p:sp>
        <p:nvSpPr>
          <p:cNvPr id="198" name="Google Shape;198;p29"/>
          <p:cNvSpPr/>
          <p:nvPr/>
        </p:nvSpPr>
        <p:spPr>
          <a:xfrm>
            <a:off x="6360850" y="1616475"/>
            <a:ext cx="1117500" cy="412500"/>
          </a:xfrm>
          <a:prstGeom prst="rect">
            <a:avLst/>
          </a:prstGeom>
          <a:solidFill>
            <a:srgbClr val="26A69A">
              <a:alpha val="5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9"/>
          <p:cNvSpPr/>
          <p:nvPr/>
        </p:nvSpPr>
        <p:spPr>
          <a:xfrm>
            <a:off x="6556925" y="3253976"/>
            <a:ext cx="355500" cy="143400"/>
          </a:xfrm>
          <a:prstGeom prst="rect">
            <a:avLst/>
          </a:prstGeom>
          <a:solidFill>
            <a:srgbClr val="E06666">
              <a:alpha val="52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 Observations</a:t>
            </a:r>
            <a:endParaRPr/>
          </a:p>
        </p:txBody>
      </p:sp>
      <p:sp>
        <p:nvSpPr>
          <p:cNvPr id="205" name="Google Shape;205;p3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Interesting to note which models do better and how much it is not consistent. Seems the neural networks (keras) are not so powerful anymore with this new training data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1"/>
          <p:cNvPicPr preferRelativeResize="0"/>
          <p:nvPr/>
        </p:nvPicPr>
        <p:blipFill rotWithShape="1">
          <a:blip r:embed="rId3">
            <a:alphaModFix/>
          </a:blip>
          <a:srcRect b="2362" l="0" r="0" t="0"/>
          <a:stretch/>
        </p:blipFill>
        <p:spPr>
          <a:xfrm>
            <a:off x="217775" y="971699"/>
            <a:ext cx="4363049" cy="4037450"/>
          </a:xfrm>
          <a:prstGeom prst="rect">
            <a:avLst/>
          </a:prstGeom>
          <a:noFill/>
          <a:ln>
            <a:noFill/>
          </a:ln>
        </p:spPr>
      </p:pic>
      <p:pic>
        <p:nvPicPr>
          <p:cNvPr id="211" name="Google Shape;211;p31"/>
          <p:cNvPicPr preferRelativeResize="0"/>
          <p:nvPr/>
        </p:nvPicPr>
        <p:blipFill rotWithShape="1">
          <a:blip r:embed="rId4">
            <a:alphaModFix/>
          </a:blip>
          <a:srcRect b="783" l="0" r="0" t="0"/>
          <a:stretch/>
        </p:blipFill>
        <p:spPr>
          <a:xfrm>
            <a:off x="4581757" y="963825"/>
            <a:ext cx="4344469" cy="4005646"/>
          </a:xfrm>
          <a:prstGeom prst="rect">
            <a:avLst/>
          </a:prstGeom>
          <a:noFill/>
          <a:ln>
            <a:noFill/>
          </a:ln>
        </p:spPr>
      </p:pic>
      <p:sp>
        <p:nvSpPr>
          <p:cNvPr id="212" name="Google Shape;212;p31"/>
          <p:cNvSpPr txBox="1"/>
          <p:nvPr>
            <p:ph type="title"/>
          </p:nvPr>
        </p:nvSpPr>
        <p:spPr>
          <a:xfrm>
            <a:off x="311700" y="3688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Live Prediction Inferencing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Collect and Scrape Data</a:t>
            </a:r>
            <a:endParaRPr/>
          </a:p>
        </p:txBody>
      </p:sp>
      <p:pic>
        <p:nvPicPr>
          <p:cNvPr id="65" name="Google Shape;65;p14"/>
          <p:cNvPicPr preferRelativeResize="0"/>
          <p:nvPr/>
        </p:nvPicPr>
        <p:blipFill>
          <a:blip r:embed="rId3">
            <a:alphaModFix/>
          </a:blip>
          <a:stretch>
            <a:fillRect/>
          </a:stretch>
        </p:blipFill>
        <p:spPr>
          <a:xfrm>
            <a:off x="0" y="1088561"/>
            <a:ext cx="9144003" cy="2174380"/>
          </a:xfrm>
          <a:prstGeom prst="rect">
            <a:avLst/>
          </a:prstGeom>
          <a:noFill/>
          <a:ln>
            <a:noFill/>
          </a:ln>
        </p:spPr>
      </p:pic>
      <p:pic>
        <p:nvPicPr>
          <p:cNvPr id="66" name="Google Shape;66;p14"/>
          <p:cNvPicPr preferRelativeResize="0"/>
          <p:nvPr/>
        </p:nvPicPr>
        <p:blipFill rotWithShape="1">
          <a:blip r:embed="rId4">
            <a:alphaModFix/>
          </a:blip>
          <a:srcRect b="0" l="0" r="0" t="47509"/>
          <a:stretch/>
        </p:blipFill>
        <p:spPr>
          <a:xfrm>
            <a:off x="0" y="3293275"/>
            <a:ext cx="3299951" cy="1752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2164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Transformation Initial</a:t>
            </a:r>
            <a:endParaRPr/>
          </a:p>
        </p:txBody>
      </p:sp>
      <p:pic>
        <p:nvPicPr>
          <p:cNvPr id="72" name="Google Shape;72;p15"/>
          <p:cNvPicPr preferRelativeResize="0"/>
          <p:nvPr/>
        </p:nvPicPr>
        <p:blipFill>
          <a:blip r:embed="rId3">
            <a:alphaModFix/>
          </a:blip>
          <a:stretch>
            <a:fillRect/>
          </a:stretch>
        </p:blipFill>
        <p:spPr>
          <a:xfrm>
            <a:off x="0" y="1058236"/>
            <a:ext cx="9144003" cy="2174380"/>
          </a:xfrm>
          <a:prstGeom prst="rect">
            <a:avLst/>
          </a:prstGeom>
          <a:noFill/>
          <a:ln>
            <a:noFill/>
          </a:ln>
        </p:spPr>
      </p:pic>
      <p:sp>
        <p:nvSpPr>
          <p:cNvPr id="73" name="Google Shape;73;p15"/>
          <p:cNvSpPr/>
          <p:nvPr/>
        </p:nvSpPr>
        <p:spPr>
          <a:xfrm>
            <a:off x="4463925" y="963520"/>
            <a:ext cx="2850600" cy="23946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3388425" y="963775"/>
            <a:ext cx="1075500" cy="2384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15"/>
          <p:cNvPicPr preferRelativeResize="0"/>
          <p:nvPr/>
        </p:nvPicPr>
        <p:blipFill>
          <a:blip r:embed="rId4">
            <a:alphaModFix/>
          </a:blip>
          <a:stretch>
            <a:fillRect/>
          </a:stretch>
        </p:blipFill>
        <p:spPr>
          <a:xfrm>
            <a:off x="0" y="905814"/>
            <a:ext cx="9144003" cy="3540622"/>
          </a:xfrm>
          <a:prstGeom prst="rect">
            <a:avLst/>
          </a:prstGeom>
          <a:noFill/>
          <a:ln>
            <a:noFill/>
          </a:ln>
        </p:spPr>
      </p:pic>
      <p:sp>
        <p:nvSpPr>
          <p:cNvPr id="76" name="Google Shape;76;p15"/>
          <p:cNvSpPr/>
          <p:nvPr/>
        </p:nvSpPr>
        <p:spPr>
          <a:xfrm>
            <a:off x="8456650" y="798050"/>
            <a:ext cx="630900" cy="35406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600"/>
                                        <p:tgtEl>
                                          <p:spTgt spid="75"/>
                                        </p:tgtEl>
                                      </p:cBhvr>
                                    </p:animEffect>
                                  </p:childTnLst>
                                </p:cTn>
                              </p:par>
                              <p:par>
                                <p:cTn fill="hold" nodeType="withEffect" presetClass="exit" presetID="1" presetSubtype="0">
                                  <p:stCondLst>
                                    <p:cond delay="0"/>
                                  </p:stCondLst>
                                  <p:childTnLst>
                                    <p:set>
                                      <p:cBhvr>
                                        <p:cTn dur="1" fill="hold">
                                          <p:stCondLst>
                                            <p:cond delay="0"/>
                                          </p:stCondLst>
                                        </p:cTn>
                                        <p:tgtEl>
                                          <p:spTgt spid="7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Transformation 2</a:t>
            </a:r>
            <a:endParaRPr/>
          </a:p>
        </p:txBody>
      </p:sp>
      <p:sp>
        <p:nvSpPr>
          <p:cNvPr id="82" name="Google Shape;82;p1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Drop unhelpful columns and non number columns</a:t>
            </a:r>
            <a:endParaRPr/>
          </a:p>
          <a:p>
            <a:pPr indent="-342900" lvl="0" marL="457200" rtl="0" algn="l">
              <a:spcBef>
                <a:spcPts val="0"/>
              </a:spcBef>
              <a:spcAft>
                <a:spcPts val="0"/>
              </a:spcAft>
              <a:buSzPts val="1800"/>
              <a:buChar char="●"/>
            </a:pPr>
            <a:r>
              <a:rPr lang="en"/>
              <a:t>Extract </a:t>
            </a:r>
            <a:r>
              <a:rPr lang="en" sz="1600">
                <a:latin typeface="Courier New"/>
                <a:ea typeface="Courier New"/>
                <a:cs typeface="Courier New"/>
                <a:sym typeface="Courier New"/>
              </a:rPr>
              <a:t>fire_steps</a:t>
            </a:r>
            <a:r>
              <a:rPr lang="en"/>
              <a:t> from output column</a:t>
            </a:r>
            <a:endParaRPr/>
          </a:p>
          <a:p>
            <a:pPr indent="-342900" lvl="0" marL="457200" rtl="0" algn="l">
              <a:spcBef>
                <a:spcPts val="0"/>
              </a:spcBef>
              <a:spcAft>
                <a:spcPts val="0"/>
              </a:spcAft>
              <a:buSzPts val="1800"/>
              <a:buChar char="●"/>
            </a:pPr>
            <a:r>
              <a:rPr lang="en"/>
              <a:t>Turn</a:t>
            </a:r>
            <a:r>
              <a:rPr lang="en"/>
              <a:t> path into just the run id to match up later with UUID</a:t>
            </a:r>
            <a:endParaRPr/>
          </a:p>
          <a:p>
            <a:pPr indent="-342900" lvl="0" marL="457200" rtl="0" algn="l">
              <a:spcBef>
                <a:spcPts val="0"/>
              </a:spcBef>
              <a:spcAft>
                <a:spcPts val="0"/>
              </a:spcAft>
              <a:buClr>
                <a:schemeClr val="lt2"/>
              </a:buClr>
              <a:buSzPts val="1800"/>
              <a:buChar char="●"/>
            </a:pPr>
            <a:r>
              <a:rPr lang="en">
                <a:solidFill>
                  <a:schemeClr val="lt2"/>
                </a:solidFill>
              </a:rPr>
              <a:t>Create </a:t>
            </a:r>
            <a:r>
              <a:rPr lang="en" sz="1500">
                <a:solidFill>
                  <a:schemeClr val="lt2"/>
                </a:solidFill>
                <a:latin typeface="Courier New"/>
                <a:ea typeface="Courier New"/>
                <a:cs typeface="Courier New"/>
                <a:sym typeface="Courier New"/>
              </a:rPr>
              <a:t>runtime</a:t>
            </a:r>
            <a:r>
              <a:rPr lang="en">
                <a:solidFill>
                  <a:schemeClr val="lt2"/>
                </a:solidFill>
                <a:latin typeface="Courier New"/>
                <a:ea typeface="Courier New"/>
                <a:cs typeface="Courier New"/>
                <a:sym typeface="Courier New"/>
              </a:rPr>
              <a:t> </a:t>
            </a:r>
            <a:r>
              <a:rPr lang="en">
                <a:solidFill>
                  <a:schemeClr val="lt2"/>
                </a:solidFill>
              </a:rPr>
              <a:t>feature from calculating end time - start time </a:t>
            </a:r>
            <a:endParaRPr>
              <a:solidFill>
                <a:schemeClr val="lt2"/>
              </a:solidFill>
            </a:endParaRPr>
          </a:p>
          <a:p>
            <a:pPr indent="-342900" lvl="1" marL="914400" rtl="0" algn="l">
              <a:spcBef>
                <a:spcPts val="0"/>
              </a:spcBef>
              <a:spcAft>
                <a:spcPts val="0"/>
              </a:spcAft>
              <a:buSzPts val="1800"/>
              <a:buChar char="○"/>
            </a:pPr>
            <a:r>
              <a:rPr lang="en" sz="1800"/>
              <a:t>This is the target data for all ML models</a:t>
            </a:r>
            <a:endParaRPr sz="1800"/>
          </a:p>
          <a:p>
            <a:pPr indent="-342900" lvl="0" marL="457200" rtl="0" algn="l">
              <a:spcBef>
                <a:spcPts val="0"/>
              </a:spcBef>
              <a:spcAft>
                <a:spcPts val="0"/>
              </a:spcAft>
              <a:buSzPts val="1800"/>
              <a:buChar char="●"/>
            </a:pPr>
            <a:r>
              <a:rPr lang="en"/>
              <a:t>Drop any duplicate rows (there were 13 that appeared from the data scraping process in batches)</a:t>
            </a:r>
            <a:endParaRPr/>
          </a:p>
        </p:txBody>
      </p:sp>
      <p:pic>
        <p:nvPicPr>
          <p:cNvPr id="83" name="Google Shape;83;p16"/>
          <p:cNvPicPr preferRelativeResize="0"/>
          <p:nvPr/>
        </p:nvPicPr>
        <p:blipFill>
          <a:blip r:embed="rId3">
            <a:alphaModFix/>
          </a:blip>
          <a:stretch>
            <a:fillRect/>
          </a:stretch>
        </p:blipFill>
        <p:spPr>
          <a:xfrm>
            <a:off x="155850" y="12"/>
            <a:ext cx="8832302" cy="50413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Extract data from runs_db.csv</a:t>
            </a:r>
            <a:endParaRPr/>
          </a:p>
        </p:txBody>
      </p:sp>
      <p:sp>
        <p:nvSpPr>
          <p:cNvPr id="89" name="Google Shape;89;p1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0" name="Google Shape;90;p17"/>
          <p:cNvPicPr preferRelativeResize="0"/>
          <p:nvPr/>
        </p:nvPicPr>
        <p:blipFill>
          <a:blip r:embed="rId3">
            <a:alphaModFix/>
          </a:blip>
          <a:stretch>
            <a:fillRect/>
          </a:stretch>
        </p:blipFill>
        <p:spPr>
          <a:xfrm>
            <a:off x="74183" y="0"/>
            <a:ext cx="8995635"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Data Analysis</a:t>
            </a:r>
            <a:endParaRPr/>
          </a:p>
        </p:txBody>
      </p:sp>
      <p:sp>
        <p:nvSpPr>
          <p:cNvPr id="96" name="Google Shape;96;p1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Key Questions: </a:t>
            </a:r>
            <a:endParaRPr/>
          </a:p>
          <a:p>
            <a:pPr indent="-342900" lvl="0" marL="457200" rtl="0" algn="l">
              <a:spcBef>
                <a:spcPts val="1200"/>
              </a:spcBef>
              <a:spcAft>
                <a:spcPts val="0"/>
              </a:spcAft>
              <a:buSzPts val="1800"/>
              <a:buChar char="●"/>
            </a:pPr>
            <a:r>
              <a:rPr lang="en"/>
              <a:t>what</a:t>
            </a:r>
            <a:r>
              <a:rPr lang="en"/>
              <a:t> features are most and least </a:t>
            </a:r>
            <a:r>
              <a:rPr lang="en"/>
              <a:t>relevant</a:t>
            </a:r>
            <a:r>
              <a:rPr lang="en"/>
              <a:t> for the models to be effective at prediction?</a:t>
            </a:r>
            <a:endParaRPr/>
          </a:p>
          <a:p>
            <a:pPr indent="-342900" lvl="0" marL="457200" rtl="0" algn="l">
              <a:spcBef>
                <a:spcPts val="0"/>
              </a:spcBef>
              <a:spcAft>
                <a:spcPts val="0"/>
              </a:spcAft>
              <a:buSzPts val="1800"/>
              <a:buChar char="●"/>
            </a:pPr>
            <a:r>
              <a:rPr lang="en"/>
              <a:t>How is the entire dataset distributed among the different </a:t>
            </a:r>
            <a:r>
              <a:rPr lang="en"/>
              <a:t>features? What kinds of trials are lacking?</a:t>
            </a:r>
            <a:endParaRPr/>
          </a:p>
        </p:txBody>
      </p:sp>
      <p:pic>
        <p:nvPicPr>
          <p:cNvPr id="97" name="Google Shape;97;p18"/>
          <p:cNvPicPr preferRelativeResize="0"/>
          <p:nvPr/>
        </p:nvPicPr>
        <p:blipFill>
          <a:blip r:embed="rId3">
            <a:alphaModFix/>
          </a:blip>
          <a:stretch>
            <a:fillRect/>
          </a:stretch>
        </p:blipFill>
        <p:spPr>
          <a:xfrm>
            <a:off x="4630700" y="368813"/>
            <a:ext cx="736774" cy="7367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2456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Correlated is Each Variable to Runtime?</a:t>
            </a:r>
            <a:endParaRPr/>
          </a:p>
        </p:txBody>
      </p:sp>
      <p:pic>
        <p:nvPicPr>
          <p:cNvPr id="103" name="Google Shape;103;p19"/>
          <p:cNvPicPr preferRelativeResize="0"/>
          <p:nvPr/>
        </p:nvPicPr>
        <p:blipFill rotWithShape="1">
          <a:blip r:embed="rId3">
            <a:alphaModFix/>
          </a:blip>
          <a:srcRect b="12725" l="0" r="71617" t="5701"/>
          <a:stretch/>
        </p:blipFill>
        <p:spPr>
          <a:xfrm>
            <a:off x="7273450" y="767175"/>
            <a:ext cx="1723749" cy="4195526"/>
          </a:xfrm>
          <a:prstGeom prst="rect">
            <a:avLst/>
          </a:prstGeom>
          <a:noFill/>
          <a:ln>
            <a:noFill/>
          </a:ln>
        </p:spPr>
      </p:pic>
      <p:sp>
        <p:nvSpPr>
          <p:cNvPr id="104" name="Google Shape;104;p19"/>
          <p:cNvSpPr/>
          <p:nvPr/>
        </p:nvSpPr>
        <p:spPr>
          <a:xfrm>
            <a:off x="7903100" y="268225"/>
            <a:ext cx="1094100" cy="3090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lt1"/>
                </a:solidFill>
                <a:latin typeface="Georgia"/>
                <a:ea typeface="Georgia"/>
                <a:cs typeface="Georgia"/>
                <a:sym typeface="Georgia"/>
              </a:rPr>
              <a:t>Correlation</a:t>
            </a:r>
            <a:endParaRPr b="1" sz="600">
              <a:solidFill>
                <a:schemeClr val="lt1"/>
              </a:solidFill>
              <a:latin typeface="Georgia"/>
              <a:ea typeface="Georgia"/>
              <a:cs typeface="Georgia"/>
              <a:sym typeface="Georgia"/>
            </a:endParaRPr>
          </a:p>
        </p:txBody>
      </p:sp>
      <p:pic>
        <p:nvPicPr>
          <p:cNvPr id="105" name="Google Shape;105;p19"/>
          <p:cNvPicPr preferRelativeResize="0"/>
          <p:nvPr/>
        </p:nvPicPr>
        <p:blipFill>
          <a:blip r:embed="rId4">
            <a:alphaModFix/>
          </a:blip>
          <a:stretch>
            <a:fillRect/>
          </a:stretch>
        </p:blipFill>
        <p:spPr>
          <a:xfrm>
            <a:off x="3504425" y="1016775"/>
            <a:ext cx="3812049" cy="1866525"/>
          </a:xfrm>
          <a:prstGeom prst="rect">
            <a:avLst/>
          </a:prstGeom>
          <a:noFill/>
          <a:ln>
            <a:noFill/>
          </a:ln>
        </p:spPr>
      </p:pic>
      <p:pic>
        <p:nvPicPr>
          <p:cNvPr id="106" name="Google Shape;106;p19"/>
          <p:cNvPicPr preferRelativeResize="0"/>
          <p:nvPr/>
        </p:nvPicPr>
        <p:blipFill>
          <a:blip r:embed="rId5">
            <a:alphaModFix/>
          </a:blip>
          <a:stretch>
            <a:fillRect/>
          </a:stretch>
        </p:blipFill>
        <p:spPr>
          <a:xfrm>
            <a:off x="372975" y="2965075"/>
            <a:ext cx="3131448" cy="1717525"/>
          </a:xfrm>
          <a:prstGeom prst="rect">
            <a:avLst/>
          </a:prstGeom>
          <a:noFill/>
          <a:ln>
            <a:noFill/>
          </a:ln>
        </p:spPr>
      </p:pic>
      <p:pic>
        <p:nvPicPr>
          <p:cNvPr id="107" name="Google Shape;107;p19"/>
          <p:cNvPicPr preferRelativeResize="0"/>
          <p:nvPr/>
        </p:nvPicPr>
        <p:blipFill>
          <a:blip r:embed="rId6">
            <a:alphaModFix/>
          </a:blip>
          <a:stretch>
            <a:fillRect/>
          </a:stretch>
        </p:blipFill>
        <p:spPr>
          <a:xfrm>
            <a:off x="462300" y="1091275"/>
            <a:ext cx="2952790" cy="1717525"/>
          </a:xfrm>
          <a:prstGeom prst="rect">
            <a:avLst/>
          </a:prstGeom>
          <a:noFill/>
          <a:ln>
            <a:noFill/>
          </a:ln>
        </p:spPr>
      </p:pic>
      <p:sp>
        <p:nvSpPr>
          <p:cNvPr id="108" name="Google Shape;108;p19"/>
          <p:cNvSpPr txBox="1"/>
          <p:nvPr/>
        </p:nvSpPr>
        <p:spPr>
          <a:xfrm>
            <a:off x="3911925" y="3024825"/>
            <a:ext cx="3359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These 3 </a:t>
            </a:r>
            <a:r>
              <a:rPr lang="en">
                <a:latin typeface="Old Standard TT"/>
                <a:ea typeface="Old Standard TT"/>
                <a:cs typeface="Old Standard TT"/>
                <a:sym typeface="Old Standard TT"/>
              </a:rPr>
              <a:t>variables</a:t>
            </a:r>
            <a:r>
              <a:rPr lang="en">
                <a:latin typeface="Old Standard TT"/>
                <a:ea typeface="Old Standard TT"/>
                <a:cs typeface="Old Standard TT"/>
                <a:sym typeface="Old Standard TT"/>
              </a:rPr>
              <a:t> have the best correlation numerically from the plot on the right, but also just visually from graphing every feature. Most features have no visual pattern, but these at least have a </a:t>
            </a:r>
            <a:r>
              <a:rPr lang="en">
                <a:latin typeface="Old Standard TT"/>
                <a:ea typeface="Old Standard TT"/>
                <a:cs typeface="Old Standard TT"/>
                <a:sym typeface="Old Standard TT"/>
              </a:rPr>
              <a:t>weak</a:t>
            </a:r>
            <a:r>
              <a:rPr lang="en">
                <a:latin typeface="Old Standard TT"/>
                <a:ea typeface="Old Standard TT"/>
                <a:cs typeface="Old Standard TT"/>
                <a:sym typeface="Old Standard TT"/>
              </a:rPr>
              <a:t> one.</a:t>
            </a:r>
            <a:endParaRPr>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is the Dataset Skewed?</a:t>
            </a:r>
            <a:endParaRPr/>
          </a:p>
        </p:txBody>
      </p:sp>
      <p:sp>
        <p:nvSpPr>
          <p:cNvPr id="114" name="Google Shape;114;p2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Most of the runs are between 0 and 3000 seconds, with fewer data points for higher run times. It seems wind speed is usually run with 0-5 and canopy moisture almost always 0.9. For other features like </a:t>
            </a:r>
            <a:r>
              <a:rPr lang="en">
                <a:latin typeface="Courier New"/>
                <a:ea typeface="Courier New"/>
                <a:cs typeface="Courier New"/>
                <a:sym typeface="Courier New"/>
              </a:rPr>
              <a:t>area</a:t>
            </a:r>
            <a:r>
              <a:rPr lang="en"/>
              <a:t> and </a:t>
            </a:r>
            <a:r>
              <a:rPr lang="en">
                <a:latin typeface="Courier New"/>
                <a:ea typeface="Courier New"/>
                <a:cs typeface="Courier New"/>
                <a:sym typeface="Courier New"/>
              </a:rPr>
              <a:t>run_max_mem_rss_bytes</a:t>
            </a:r>
            <a:r>
              <a:rPr lang="en"/>
              <a:t>, there is a few large outliers. It would help the models to remove these outliers. </a:t>
            </a:r>
            <a:endParaRPr/>
          </a:p>
        </p:txBody>
      </p:sp>
      <p:grpSp>
        <p:nvGrpSpPr>
          <p:cNvPr id="115" name="Google Shape;115;p20"/>
          <p:cNvGrpSpPr/>
          <p:nvPr/>
        </p:nvGrpSpPr>
        <p:grpSpPr>
          <a:xfrm>
            <a:off x="-293838" y="-137475"/>
            <a:ext cx="9430942" cy="5328523"/>
            <a:chOff x="-3125750" y="-899650"/>
            <a:chExt cx="9293400" cy="5232250"/>
          </a:xfrm>
        </p:grpSpPr>
        <p:sp>
          <p:nvSpPr>
            <p:cNvPr id="116" name="Google Shape;116;p20"/>
            <p:cNvSpPr/>
            <p:nvPr/>
          </p:nvSpPr>
          <p:spPr>
            <a:xfrm>
              <a:off x="-3125750" y="-836650"/>
              <a:ext cx="9293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20"/>
            <p:cNvPicPr preferRelativeResize="0"/>
            <p:nvPr/>
          </p:nvPicPr>
          <p:blipFill rotWithShape="1">
            <a:blip r:embed="rId3">
              <a:alphaModFix/>
            </a:blip>
            <a:srcRect b="1429" l="0" r="0" t="-1430"/>
            <a:stretch/>
          </p:blipFill>
          <p:spPr>
            <a:xfrm>
              <a:off x="-2518000" y="-899650"/>
              <a:ext cx="8064176" cy="52322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Ignition and Fuel Data</a:t>
            </a:r>
            <a:endParaRPr/>
          </a:p>
        </p:txBody>
      </p:sp>
      <p:sp>
        <p:nvSpPr>
          <p:cNvPr id="123" name="Google Shape;123;p2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As provided by runs_db.csv, lets see what is there once it is matched up by run id</a:t>
            </a:r>
            <a:endParaRPr/>
          </a:p>
        </p:txBody>
      </p:sp>
      <p:pic>
        <p:nvPicPr>
          <p:cNvPr id="124" name="Google Shape;124;p21"/>
          <p:cNvPicPr preferRelativeResize="0"/>
          <p:nvPr/>
        </p:nvPicPr>
        <p:blipFill rotWithShape="1">
          <a:blip r:embed="rId3">
            <a:alphaModFix/>
          </a:blip>
          <a:srcRect b="0" l="0" r="0" t="0"/>
          <a:stretch/>
        </p:blipFill>
        <p:spPr>
          <a:xfrm>
            <a:off x="446238" y="1909075"/>
            <a:ext cx="8251535" cy="2576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